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57" r:id="rId4"/>
    <p:sldId id="258" r:id="rId5"/>
    <p:sldId id="270" r:id="rId6"/>
    <p:sldId id="260" r:id="rId7"/>
    <p:sldId id="261" r:id="rId8"/>
    <p:sldId id="266" r:id="rId9"/>
    <p:sldId id="268" r:id="rId10"/>
    <p:sldId id="273" r:id="rId11"/>
    <p:sldId id="276" r:id="rId12"/>
    <p:sldId id="274" r:id="rId13"/>
    <p:sldId id="275" r:id="rId14"/>
    <p:sldId id="277" r:id="rId15"/>
    <p:sldId id="278" r:id="rId16"/>
    <p:sldId id="272" r:id="rId17"/>
    <p:sldId id="267" r:id="rId18"/>
    <p:sldId id="262" r:id="rId19"/>
    <p:sldId id="263" r:id="rId20"/>
    <p:sldId id="279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6433" autoAdjust="0"/>
  </p:normalViewPr>
  <p:slideViewPr>
    <p:cSldViewPr snapToGrid="0">
      <p:cViewPr varScale="1">
        <p:scale>
          <a:sx n="153" d="100"/>
          <a:sy n="153" d="100"/>
        </p:scale>
        <p:origin x="390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574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B76B7-A684-4105-AF81-2DE7F53D2156}" type="datetimeFigureOut">
              <a:rPr lang="de-CH" smtClean="0"/>
              <a:t>13.11.2020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0C7EF-A3B4-4286-8A8A-238C3C266A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135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GT </a:t>
            </a:r>
            <a:r>
              <a:rPr lang="de-CH" dirty="0">
                <a:sym typeface="Wingdings" panose="05000000000000000000" pitchFamily="2" charset="2"/>
              </a:rPr>
              <a:t>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0C7EF-A3B4-4286-8A8A-238C3C266AC3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0956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RP </a:t>
            </a:r>
            <a:r>
              <a:rPr lang="de-CH" dirty="0">
                <a:sym typeface="Wingdings" panose="05000000000000000000" pitchFamily="2" charset="2"/>
              </a:rPr>
              <a:t>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0C7EF-A3B4-4286-8A8A-238C3C266AC3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0545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RP </a:t>
            </a:r>
            <a:r>
              <a:rPr lang="de-CH" dirty="0">
                <a:sym typeface="Wingdings" panose="05000000000000000000" pitchFamily="2" charset="2"/>
              </a:rPr>
              <a:t>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0C7EF-A3B4-4286-8A8A-238C3C266AC3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1371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RP </a:t>
            </a:r>
            <a:r>
              <a:rPr lang="de-CH" dirty="0">
                <a:sym typeface="Wingdings" panose="05000000000000000000" pitchFamily="2" charset="2"/>
              </a:rPr>
              <a:t>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0C7EF-A3B4-4286-8A8A-238C3C266AC3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1893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0C7EF-A3B4-4286-8A8A-238C3C266AC3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4780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KR </a:t>
            </a:r>
            <a:r>
              <a:rPr lang="de-CH" dirty="0">
                <a:sym typeface="Wingdings" panose="05000000000000000000" pitchFamily="2" charset="2"/>
              </a:rPr>
              <a:t>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0C7EF-A3B4-4286-8A8A-238C3C266AC3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0255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0C7EF-A3B4-4286-8A8A-238C3C266AC3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3921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0C7EF-A3B4-4286-8A8A-238C3C266AC3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3734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0C7EF-A3B4-4286-8A8A-238C3C266AC3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711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0C7EF-A3B4-4286-8A8A-238C3C266AC3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5825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0C7EF-A3B4-4286-8A8A-238C3C266AC3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9641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0C7EF-A3B4-4286-8A8A-238C3C266AC3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0127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RP </a:t>
            </a:r>
            <a:r>
              <a:rPr lang="de-CH" dirty="0">
                <a:sym typeface="Wingdings" panose="05000000000000000000" pitchFamily="2" charset="2"/>
              </a:rPr>
              <a:t>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0C7EF-A3B4-4286-8A8A-238C3C266AC3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4705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RP </a:t>
            </a:r>
            <a:r>
              <a:rPr lang="de-CH" dirty="0">
                <a:sym typeface="Wingdings" panose="05000000000000000000" pitchFamily="2" charset="2"/>
              </a:rPr>
              <a:t>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0C7EF-A3B4-4286-8A8A-238C3C266AC3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6479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428E11-57D7-487C-8BE1-8C11EE669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0BA1A21-174A-4AF9-A3C0-51E9AB833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232F8F-C43B-464D-90A1-C45A59A9B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739B-AAD6-4DE5-8B80-BAA55A98C3BC}" type="datetimeFigureOut">
              <a:rPr lang="de-CH" smtClean="0"/>
              <a:t>13.11.2020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4E6B73-80E8-448F-A52B-67DB43D2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15686A-B359-4C9D-89C4-0D7DA49D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6012-A215-45B5-B3FB-C84A499516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4856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7798AA-B95D-411A-A4F7-B39E8E15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3C0D4D4-F09E-4BEF-B340-92696EA3D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28CA0F-6AD9-425A-985E-BA03D8BF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739B-AAD6-4DE5-8B80-BAA55A98C3BC}" type="datetimeFigureOut">
              <a:rPr lang="de-CH" smtClean="0"/>
              <a:t>13.11.2020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3B66B2-292E-4902-AC96-52F4154BB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8AB66D-4E7B-44AD-B273-A85A44535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6012-A215-45B5-B3FB-C84A499516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357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CBE855B-D668-4966-8A3D-99E4DE8E8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0874C3C-F3CA-487C-8A36-226888DEC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E49632-38DF-49D3-B530-DA8548520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739B-AAD6-4DE5-8B80-BAA55A98C3BC}" type="datetimeFigureOut">
              <a:rPr lang="de-CH" smtClean="0"/>
              <a:t>13.11.2020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AFD5B3-0E3B-4C17-993D-F959D7086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924602-D243-47A0-9DE9-0109D656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6012-A215-45B5-B3FB-C84A499516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173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C67DCF-D45E-4BFE-BFC1-805C42B8B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F73A2-3C09-413E-9F0C-E29565D17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C20180-0332-481C-80D5-B7711C4F8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739B-AAD6-4DE5-8B80-BAA55A98C3BC}" type="datetimeFigureOut">
              <a:rPr lang="de-CH" smtClean="0"/>
              <a:t>13.11.2020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4DB907-313A-4129-9F5A-EB6B5F230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3A21E8-E088-4955-A935-8FB27CDC2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6012-A215-45B5-B3FB-C84A49951686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0950338-DD04-4855-8F51-FE725B5AE3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1" t="26892" r="11572" b="23757"/>
          <a:stretch/>
        </p:blipFill>
        <p:spPr bwMode="auto">
          <a:xfrm>
            <a:off x="5279568" y="6331354"/>
            <a:ext cx="1632864" cy="4151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215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BF0C3E-973F-4302-A9AA-CF8B2D4F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F6172B-37B1-4F4C-89E1-B961577EC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6E746A-C725-47E8-B2EA-5DA3560E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739B-AAD6-4DE5-8B80-BAA55A98C3BC}" type="datetimeFigureOut">
              <a:rPr lang="de-CH" smtClean="0"/>
              <a:t>13.11.2020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B63203-B394-44AD-96F2-08557A4E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80AC97-E50B-42E0-995E-14DDD88E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6012-A215-45B5-B3FB-C84A499516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977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A8BB9-5AE8-4177-8C2D-06BBCAB65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747DED-D92B-4E8D-AF7D-4DD2905EE4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1AE5A-94C0-453B-9C30-9325E7B9F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FF79005-B363-4784-A0DA-5A8F6275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739B-AAD6-4DE5-8B80-BAA55A98C3BC}" type="datetimeFigureOut">
              <a:rPr lang="de-CH" smtClean="0"/>
              <a:t>13.11.2020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12D65F-19B2-4BB5-947B-7482CCD18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BB73B9-ED34-4D87-9CAB-8CE1BA22C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6012-A215-45B5-B3FB-C84A499516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515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44C25F-5D4C-46A8-981D-301C38253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BBC70F-1629-4EBF-A0FC-9C47F7051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97726A-FBF1-417C-BC2B-040CA3D97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84C5AF-4EB1-4B10-8525-CD353E2FDA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6D0FD13-E024-4C6B-9628-BFCEB278C5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4EA3148-9CD8-4D28-AA88-3CD81BAAF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739B-AAD6-4DE5-8B80-BAA55A98C3BC}" type="datetimeFigureOut">
              <a:rPr lang="de-CH" smtClean="0"/>
              <a:t>13.11.2020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9B981DF-1038-4DCE-822F-6EEF3DEC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E050793-BBAD-490F-9EE8-B9812607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6012-A215-45B5-B3FB-C84A499516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16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57E442-E0DE-455C-AFA7-87632D5B9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A82EBB-C09E-4EA6-8F98-470045B5C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739B-AAD6-4DE5-8B80-BAA55A98C3BC}" type="datetimeFigureOut">
              <a:rPr lang="de-CH" smtClean="0"/>
              <a:t>13.11.2020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F4F939-92C5-477B-878C-21A974695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AFE0C01-5ADD-4271-8008-F924D477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6012-A215-45B5-B3FB-C84A499516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353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4DE7402-EC3F-46F1-946B-6D69FB3B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739B-AAD6-4DE5-8B80-BAA55A98C3BC}" type="datetimeFigureOut">
              <a:rPr lang="de-CH" smtClean="0"/>
              <a:t>13.11.2020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8188DC-B2A9-4706-B4FF-7D6E28073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0A50AF-19B1-46F8-B058-25A622D0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6012-A215-45B5-B3FB-C84A499516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639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7714A-F79A-402A-A4F7-9D1D0F4E5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D9D6E4-2BC0-4581-8E44-EC41D364D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BD1EA6-154C-4F99-ABCC-C9BEA1535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2B1C77-1704-4F30-8BEA-91A2B7F0E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739B-AAD6-4DE5-8B80-BAA55A98C3BC}" type="datetimeFigureOut">
              <a:rPr lang="de-CH" smtClean="0"/>
              <a:t>13.11.2020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FE664E-FA50-4E26-9992-24B755952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1E6233-D95E-428C-BBFC-7BB70334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6012-A215-45B5-B3FB-C84A499516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445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E56F6-CBE5-4D8A-A4CA-C551463D0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835A396-E7CC-402F-8F6B-FE31DE654A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523274-2F8D-4A7E-ADB5-83CF8DF30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DDB49F9-6ADB-4AE7-8223-E558658CA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739B-AAD6-4DE5-8B80-BAA55A98C3BC}" type="datetimeFigureOut">
              <a:rPr lang="de-CH" smtClean="0"/>
              <a:t>13.11.2020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2BF73C-B763-476C-AE46-C6E8CB4D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45CDF7-8CBB-4AD4-A655-03EDB268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6012-A215-45B5-B3FB-C84A499516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026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D3B6F8-BFE0-4BA5-B29A-44D54B962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F9A222-5BCA-4162-A63D-19253E1A9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5CBFE9-32FF-43D0-875C-5D3AE459A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5739B-AAD6-4DE5-8B80-BAA55A98C3BC}" type="datetimeFigureOut">
              <a:rPr lang="de-CH" smtClean="0"/>
              <a:t>13.11.2020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A0A804-CA14-4823-8202-C8900456F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BF9977-5B95-4E23-AFCC-5EF2DFA60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66012-A215-45B5-B3FB-C84A499516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105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tdata.ch/de/lieferantenlogi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gregor.taeschler@kmudata.ch" TargetMode="External"/><Relationship Id="rId2" Type="http://schemas.openxmlformats.org/officeDocument/2006/relationships/hyperlink" Target="mailto:roger.pfister@kmudata.c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2D9CC28-F39B-426F-8D40-C786A5A49A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984" y="3817648"/>
            <a:ext cx="3243959" cy="12245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3C1F865-D7FC-48F6-B699-DBD55E176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4338"/>
            <a:ext cx="9144000" cy="2387600"/>
          </a:xfrm>
        </p:spPr>
        <p:txBody>
          <a:bodyPr/>
          <a:lstStyle/>
          <a:p>
            <a:pPr algn="r"/>
            <a:r>
              <a:rPr lang="de-CH" dirty="0"/>
              <a:t>ein Projekt der </a:t>
            </a:r>
            <a:br>
              <a:rPr lang="de-CH" dirty="0"/>
            </a:br>
            <a:r>
              <a:rPr lang="de-CH" dirty="0"/>
              <a:t>kmudata ag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C01BA83-73FC-4084-AB82-8B342581733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7" y="514350"/>
            <a:ext cx="5753100" cy="217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364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94E58C-C776-46FA-915F-45A069D9C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Lieferantenrechnungen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6" y="1427147"/>
            <a:ext cx="11351036" cy="4715632"/>
          </a:xfrm>
        </p:spPr>
      </p:pic>
    </p:spTree>
    <p:extLst>
      <p:ext uri="{BB962C8B-B14F-4D97-AF65-F5344CB8AC3E}">
        <p14:creationId xmlns:p14="http://schemas.microsoft.com/office/powerpoint/2010/main" val="891664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Suche nach Details in Rechnungen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4" y="1410057"/>
            <a:ext cx="10924435" cy="4758361"/>
          </a:xfrm>
        </p:spPr>
      </p:pic>
    </p:spTree>
    <p:extLst>
      <p:ext uri="{BB962C8B-B14F-4D97-AF65-F5344CB8AC3E}">
        <p14:creationId xmlns:p14="http://schemas.microsoft.com/office/powerpoint/2010/main" val="54745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94E58C-C776-46FA-915F-45A069D9C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TVS Kontobrowser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1333144"/>
            <a:ext cx="10276913" cy="4843819"/>
          </a:xfrm>
        </p:spPr>
      </p:pic>
    </p:spTree>
    <p:extLst>
      <p:ext uri="{BB962C8B-B14F-4D97-AF65-F5344CB8AC3E}">
        <p14:creationId xmlns:p14="http://schemas.microsoft.com/office/powerpoint/2010/main" val="2901648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94E58C-C776-46FA-915F-45A069D9C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Dokumentenarchiv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34" y="1423972"/>
            <a:ext cx="10361850" cy="5271331"/>
          </a:xfrm>
        </p:spPr>
      </p:pic>
    </p:spTree>
    <p:extLst>
      <p:ext uri="{BB962C8B-B14F-4D97-AF65-F5344CB8AC3E}">
        <p14:creationId xmlns:p14="http://schemas.microsoft.com/office/powerpoint/2010/main" val="1925157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Dateien ins Dokumentenarchiv hochladen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6" y="1441063"/>
            <a:ext cx="10952469" cy="4575175"/>
          </a:xfrm>
        </p:spPr>
      </p:pic>
    </p:spTree>
    <p:extLst>
      <p:ext uri="{BB962C8B-B14F-4D97-AF65-F5344CB8AC3E}">
        <p14:creationId xmlns:p14="http://schemas.microsoft.com/office/powerpoint/2010/main" val="1386961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Einstellungen / Benutzer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7" y="1389790"/>
            <a:ext cx="8592963" cy="5216110"/>
          </a:xfrm>
        </p:spPr>
      </p:pic>
    </p:spTree>
    <p:extLst>
      <p:ext uri="{BB962C8B-B14F-4D97-AF65-F5344CB8AC3E}">
        <p14:creationId xmlns:p14="http://schemas.microsoft.com/office/powerpoint/2010/main" val="43222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94E58C-C776-46FA-915F-45A069D9C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Informationen über aktuellen Projektstand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DE06C4-11C6-4842-A224-872C9A57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81805" cy="4351338"/>
          </a:xfrm>
        </p:spPr>
        <p:txBody>
          <a:bodyPr>
            <a:normAutofit lnSpcReduction="10000"/>
          </a:bodyPr>
          <a:lstStyle/>
          <a:p>
            <a:r>
              <a:rPr lang="de-CH" dirty="0"/>
              <a:t>Zahlreiche Feedbacks betreffend Datenformate (sehr heterogene Struktur)</a:t>
            </a:r>
          </a:p>
          <a:p>
            <a:r>
              <a:rPr lang="de-CH" dirty="0">
                <a:solidFill>
                  <a:srgbClr val="0070C0"/>
                </a:solidFill>
              </a:rPr>
              <a:t>Pilotlieferanten</a:t>
            </a:r>
            <a:r>
              <a:rPr lang="de-CH" dirty="0"/>
              <a:t> an der Arbeit (zwei grosse Lieferanten schon sehr weit)</a:t>
            </a:r>
          </a:p>
          <a:p>
            <a:r>
              <a:rPr lang="de-CH" dirty="0">
                <a:solidFill>
                  <a:srgbClr val="0070C0"/>
                </a:solidFill>
              </a:rPr>
              <a:t>Schnittstellen</a:t>
            </a:r>
            <a:r>
              <a:rPr lang="de-CH" dirty="0"/>
              <a:t>varianten: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CH" dirty="0"/>
              <a:t>Format-</a:t>
            </a:r>
            <a:r>
              <a:rPr lang="de-CH" dirty="0" err="1"/>
              <a:t>Idoc</a:t>
            </a:r>
            <a:r>
              <a:rPr lang="de-CH" dirty="0"/>
              <a:t>  (SAP)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CH" dirty="0"/>
              <a:t>vetdata Standardformat (XML gemäss Detailspezifikationen) </a:t>
            </a:r>
            <a:br>
              <a:rPr lang="de-CH" dirty="0"/>
            </a:br>
            <a:r>
              <a:rPr lang="de-CH" dirty="0"/>
              <a:t>Link: </a:t>
            </a:r>
            <a:r>
              <a:rPr lang="de-CH" dirty="0">
                <a:hlinkClick r:id="rId3"/>
              </a:rPr>
              <a:t>www.vetdata.ch/de/lieferantenlogin</a:t>
            </a:r>
            <a:r>
              <a:rPr lang="de-CH" dirty="0"/>
              <a:t> 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CH" dirty="0"/>
              <a:t>Format Quadient (insbesondere für kleinere Lieferanten) </a:t>
            </a:r>
            <a:r>
              <a:rPr lang="de-CH" dirty="0">
                <a:sym typeface="Wingdings" panose="05000000000000000000" pitchFamily="2" charset="2"/>
              </a:rPr>
              <a:t> Anlieferung klassischer PDF-Dokumente (separate Vereinbarung mit Quadient notwendig)</a:t>
            </a:r>
            <a:endParaRPr lang="de-CH" dirty="0"/>
          </a:p>
          <a:p>
            <a:r>
              <a:rPr lang="de-CH" dirty="0"/>
              <a:t>Problematik Zeitverzögerung aufgrund Projektressourcen der Lieferanten (fehlende Testdaten)</a:t>
            </a:r>
          </a:p>
        </p:txBody>
      </p:sp>
    </p:spTree>
    <p:extLst>
      <p:ext uri="{BB962C8B-B14F-4D97-AF65-F5344CB8AC3E}">
        <p14:creationId xmlns:p14="http://schemas.microsoft.com/office/powerpoint/2010/main" val="4221750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A9C6E-E91D-49B7-BAB5-755B45DEA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Anliegen seitens kmudata / vetdata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F434D3-104F-4F1E-897D-B154CB078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3200" dirty="0"/>
              <a:t>Aktive Mitarbeit der Lieferanten</a:t>
            </a:r>
          </a:p>
          <a:p>
            <a:r>
              <a:rPr lang="de-CH" sz="3200" dirty="0"/>
              <a:t>Feedback von Lieferanten zur Schnittstelle </a:t>
            </a:r>
            <a:r>
              <a:rPr lang="de-CH" sz="3200" dirty="0">
                <a:solidFill>
                  <a:srgbClr val="0070C0"/>
                </a:solidFill>
              </a:rPr>
              <a:t>(Einflussmöglichkeit)</a:t>
            </a:r>
          </a:p>
          <a:p>
            <a:r>
              <a:rPr lang="de-CH" sz="3200" dirty="0"/>
              <a:t>Anlieferung von Testdaten unterschiedlicher Lieferanten (damit Tests erfolgen können) 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4410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E65B9C-2BF9-447E-8E04-04D6953B6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Vorteile für Lieferanten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3A946E-322F-4616-B892-DB9C22185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/>
              <a:t>Erhöhter Automatisierungsgrad</a:t>
            </a:r>
          </a:p>
          <a:p>
            <a:r>
              <a:rPr lang="de-CH" dirty="0"/>
              <a:t>Einsparungspotential beim </a:t>
            </a:r>
            <a:r>
              <a:rPr lang="de-CH" dirty="0">
                <a:solidFill>
                  <a:srgbClr val="0070C0"/>
                </a:solidFill>
              </a:rPr>
              <a:t>Rechnungsversand </a:t>
            </a:r>
            <a:r>
              <a:rPr lang="de-CH" dirty="0"/>
              <a:t>(CHF 1-2 pro Rechnung -automatische Mail-Info von vetdata an Tierarzt bei Rechnungsanlieferung möglich)</a:t>
            </a:r>
          </a:p>
          <a:p>
            <a:r>
              <a:rPr lang="de-CH" dirty="0"/>
              <a:t>Vergünstigung bei der </a:t>
            </a:r>
            <a:r>
              <a:rPr lang="de-CH" dirty="0">
                <a:solidFill>
                  <a:srgbClr val="0070C0"/>
                </a:solidFill>
              </a:rPr>
              <a:t>Factoringgebühr</a:t>
            </a:r>
            <a:r>
              <a:rPr lang="de-CH" dirty="0"/>
              <a:t> (Beitrag an Initialkosten der Schnittstelleneinrichtung – 10% - 20% höhere Rückvergütung)</a:t>
            </a:r>
          </a:p>
          <a:p>
            <a:r>
              <a:rPr lang="de-CH" dirty="0"/>
              <a:t>Elimination der </a:t>
            </a:r>
            <a:r>
              <a:rPr lang="de-CH" dirty="0">
                <a:solidFill>
                  <a:srgbClr val="0070C0"/>
                </a:solidFill>
              </a:rPr>
              <a:t>Rückfragen</a:t>
            </a:r>
            <a:r>
              <a:rPr lang="de-CH" dirty="0"/>
              <a:t> für Rechnungskopien (Verweis auf vetdata)</a:t>
            </a:r>
          </a:p>
          <a:p>
            <a:r>
              <a:rPr lang="de-CH" dirty="0"/>
              <a:t>Direkte </a:t>
            </a:r>
            <a:r>
              <a:rPr lang="de-CH" dirty="0">
                <a:solidFill>
                  <a:srgbClr val="0070C0"/>
                </a:solidFill>
              </a:rPr>
              <a:t>Verlinkung</a:t>
            </a:r>
            <a:r>
              <a:rPr lang="de-CH" dirty="0"/>
              <a:t> aus elektronischer Rechnung mit </a:t>
            </a:r>
            <a:r>
              <a:rPr lang="de-CH" dirty="0">
                <a:solidFill>
                  <a:srgbClr val="0070C0"/>
                </a:solidFill>
              </a:rPr>
              <a:t>Vetpoint</a:t>
            </a:r>
            <a:r>
              <a:rPr lang="de-CH" dirty="0"/>
              <a:t> via Vetpoint-Artikelnummer</a:t>
            </a:r>
          </a:p>
          <a:p>
            <a:r>
              <a:rPr lang="de-CH" dirty="0">
                <a:solidFill>
                  <a:srgbClr val="0070C0"/>
                </a:solidFill>
              </a:rPr>
              <a:t>Archivierung</a:t>
            </a:r>
            <a:r>
              <a:rPr lang="de-CH" dirty="0"/>
              <a:t> der Rechnungen</a:t>
            </a:r>
          </a:p>
          <a:p>
            <a:r>
              <a:rPr lang="de-CH" dirty="0"/>
              <a:t>Statistiken / </a:t>
            </a:r>
            <a:r>
              <a:rPr lang="de-CH" dirty="0">
                <a:solidFill>
                  <a:srgbClr val="0070C0"/>
                </a:solidFill>
              </a:rPr>
              <a:t>Marktdaten</a:t>
            </a:r>
            <a:r>
              <a:rPr lang="de-CH" dirty="0"/>
              <a:t> werden durch vetdata ermöglicht</a:t>
            </a:r>
          </a:p>
        </p:txBody>
      </p:sp>
    </p:spTree>
    <p:extLst>
      <p:ext uri="{BB962C8B-B14F-4D97-AF65-F5344CB8AC3E}">
        <p14:creationId xmlns:p14="http://schemas.microsoft.com/office/powerpoint/2010/main" val="2351064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ECD5CA-7811-4E17-9730-ABF7CBA88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Vorteile für Tierärzteschaft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8B2AC7-3E3D-4ECA-B0CF-030CE88C6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Onlinezugriff</a:t>
            </a:r>
            <a:r>
              <a:rPr lang="de-DE" dirty="0"/>
              <a:t> auf TVS-Konto (jederzeit aktueller Stand einsehbar)</a:t>
            </a:r>
          </a:p>
          <a:p>
            <a:r>
              <a:rPr lang="de-DE" dirty="0"/>
              <a:t>Zugriff auf </a:t>
            </a:r>
            <a:r>
              <a:rPr lang="de-DE" dirty="0">
                <a:solidFill>
                  <a:srgbClr val="0070C0"/>
                </a:solidFill>
              </a:rPr>
              <a:t>Rechnungen</a:t>
            </a:r>
            <a:r>
              <a:rPr lang="de-DE" dirty="0"/>
              <a:t> (laufend zunehmend abhängig von der Anzahl teilnehmender Lieferanten)</a:t>
            </a:r>
          </a:p>
          <a:p>
            <a:r>
              <a:rPr lang="de-DE" dirty="0"/>
              <a:t>Verwendung der </a:t>
            </a:r>
            <a:r>
              <a:rPr lang="de-DE" dirty="0">
                <a:solidFill>
                  <a:srgbClr val="0070C0"/>
                </a:solidFill>
              </a:rPr>
              <a:t>elektronischen Belege </a:t>
            </a:r>
            <a:r>
              <a:rPr lang="de-DE" dirty="0"/>
              <a:t>für Praxissoftware, Buchhaltung </a:t>
            </a:r>
          </a:p>
          <a:p>
            <a:r>
              <a:rPr lang="de-DE" dirty="0">
                <a:solidFill>
                  <a:srgbClr val="0070C0"/>
                </a:solidFill>
              </a:rPr>
              <a:t>Archivierung</a:t>
            </a:r>
            <a:r>
              <a:rPr lang="de-DE" dirty="0"/>
              <a:t> erfolgt automatisch und gesetzeskonform</a:t>
            </a:r>
          </a:p>
          <a:p>
            <a:r>
              <a:rPr lang="de-DE" dirty="0">
                <a:solidFill>
                  <a:srgbClr val="0070C0"/>
                </a:solidFill>
              </a:rPr>
              <a:t>Freigabemöglichkeiten</a:t>
            </a:r>
            <a:r>
              <a:rPr lang="de-DE" dirty="0"/>
              <a:t> (Kontrollen, Treuhänder etc.)</a:t>
            </a:r>
          </a:p>
          <a:p>
            <a:r>
              <a:rPr lang="de-DE" dirty="0"/>
              <a:t>Für TVS-Kunden </a:t>
            </a:r>
            <a:r>
              <a:rPr lang="de-DE" dirty="0">
                <a:solidFill>
                  <a:srgbClr val="0070C0"/>
                </a:solidFill>
              </a:rPr>
              <a:t>kostenlos</a:t>
            </a:r>
            <a:r>
              <a:rPr lang="de-DE" dirty="0"/>
              <a:t> (mit Datenmaximum)</a:t>
            </a:r>
            <a:br>
              <a:rPr lang="de-DE" dirty="0"/>
            </a:br>
            <a:r>
              <a:rPr lang="de-DE" dirty="0"/>
              <a:t>(ansonsten monatlich CHF 20.00 in Grundversion)</a:t>
            </a:r>
          </a:p>
          <a:p>
            <a:endParaRPr lang="de-DE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2721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10E83-81DD-406E-A105-59B98AEC0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sind die Ziele von kmudata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5C68A5-74E1-4111-AAD3-6949415A6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kmudata ist der Partner für Schweizer Unternehmen, wenn es um den einfachen </a:t>
            </a:r>
            <a:r>
              <a:rPr lang="de-DE" sz="3200" b="1" dirty="0"/>
              <a:t>Austausch</a:t>
            </a:r>
            <a:r>
              <a:rPr lang="de-DE" sz="3200" dirty="0"/>
              <a:t>, die sichere </a:t>
            </a:r>
            <a:r>
              <a:rPr lang="de-DE" sz="3200" b="1" dirty="0"/>
              <a:t>Aufbewahrung</a:t>
            </a:r>
            <a:r>
              <a:rPr lang="de-DE" sz="3200" dirty="0"/>
              <a:t> und das schnelle </a:t>
            </a:r>
            <a:r>
              <a:rPr lang="de-DE" sz="3200" b="1" dirty="0"/>
              <a:t>Wiederauffinden</a:t>
            </a:r>
            <a:r>
              <a:rPr lang="de-DE" sz="3200" dirty="0"/>
              <a:t> </a:t>
            </a:r>
            <a:r>
              <a:rPr lang="de-DE" sz="3200" u="sng" dirty="0"/>
              <a:t>digitaler</a:t>
            </a:r>
            <a:r>
              <a:rPr lang="de-DE" sz="3200" dirty="0"/>
              <a:t> </a:t>
            </a:r>
            <a:r>
              <a:rPr lang="de-DE" sz="3200" b="1" dirty="0"/>
              <a:t>Unternehmensinformationen</a:t>
            </a:r>
            <a:r>
              <a:rPr lang="de-DE" sz="3200" dirty="0"/>
              <a:t> geht. </a:t>
            </a:r>
          </a:p>
          <a:p>
            <a:pPr marL="0" indent="0">
              <a:buNone/>
            </a:pPr>
            <a:r>
              <a:rPr lang="de-DE" sz="3200" dirty="0"/>
              <a:t>kmudata stellt eine </a:t>
            </a:r>
            <a:r>
              <a:rPr lang="de-DE" sz="3200" b="1" dirty="0"/>
              <a:t>zentrale Datenaustausch-Plattform in der Schweiz </a:t>
            </a:r>
            <a:r>
              <a:rPr lang="de-DE" sz="3200" dirty="0"/>
              <a:t>zur Verfügung, welche die </a:t>
            </a:r>
            <a:r>
              <a:rPr lang="de-DE" sz="3200" b="1" dirty="0"/>
              <a:t>Digitalisierung und Automatisierung </a:t>
            </a:r>
            <a:r>
              <a:rPr lang="de-DE" sz="3200" dirty="0"/>
              <a:t>der Geschäftsprozesse der Kunden erleichtert bzw. ermöglicht.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3365281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BD66D-756C-42CF-8004-55FA0D87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Kontakt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E5F11B-6974-4BB9-BF15-4DA53E6FA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Bitte melden Sie sich bei allfälligen Fragen bei nachstehenden Personen:</a:t>
            </a:r>
          </a:p>
          <a:p>
            <a:pPr marL="0" indent="0">
              <a:buNone/>
            </a:pPr>
            <a:r>
              <a:rPr lang="de-CH" dirty="0"/>
              <a:t>technische Anliegen:		</a:t>
            </a:r>
            <a:r>
              <a:rPr lang="de-CH" dirty="0">
                <a:hlinkClick r:id="rId2"/>
              </a:rPr>
              <a:t>roger.pfister@kmudata.ch</a:t>
            </a:r>
            <a:endParaRPr lang="de-CH" dirty="0"/>
          </a:p>
          <a:p>
            <a:pPr marL="0" indent="0">
              <a:buNone/>
            </a:pPr>
            <a:r>
              <a:rPr lang="de-CH"/>
              <a:t>administrative </a:t>
            </a:r>
            <a:r>
              <a:rPr lang="de-CH" dirty="0"/>
              <a:t>Anliegen:		</a:t>
            </a:r>
            <a:r>
              <a:rPr lang="de-CH" dirty="0">
                <a:hlinkClick r:id="rId3"/>
              </a:rPr>
              <a:t>gregor.taeschler@kmudata.ch</a:t>
            </a:r>
            <a:endParaRPr lang="de-CH" dirty="0"/>
          </a:p>
          <a:p>
            <a:pPr marL="0" indent="0">
              <a:buNone/>
            </a:pPr>
            <a:r>
              <a:rPr lang="de-CH" dirty="0"/>
              <a:t>Wir stehen gerne zur Verfügung.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Dabei freuen wir uns sehr, wenn Sie die neue Schnittstelle in Angriff nehmen und hoffen, dass möglichst bald alle Lieferanten mit dieser zukunftsgerichteten Datenübermittlungsmöglichkeit arbeiten.</a:t>
            </a:r>
          </a:p>
        </p:txBody>
      </p:sp>
    </p:spTree>
    <p:extLst>
      <p:ext uri="{BB962C8B-B14F-4D97-AF65-F5344CB8AC3E}">
        <p14:creationId xmlns:p14="http://schemas.microsoft.com/office/powerpoint/2010/main" val="415962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33FB5A-FAFB-4FBE-A44E-444604AE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Wer steht hinter kmudata bzw. vetdata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3FB00C-376A-4FAC-A3CC-61B6299F4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920998"/>
          </a:xfrm>
        </p:spPr>
        <p:txBody>
          <a:bodyPr>
            <a:normAutofit fontScale="92500" lnSpcReduction="20000"/>
          </a:bodyPr>
          <a:lstStyle/>
          <a:p>
            <a:r>
              <a:rPr lang="de-CH" dirty="0"/>
              <a:t>Tierärztliche Verrechnungsstelle GST AG (TVS)</a:t>
            </a:r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Roger Pfister, Informatiker und </a:t>
            </a:r>
            <a:br>
              <a:rPr lang="de-CH" dirty="0"/>
            </a:br>
            <a:r>
              <a:rPr lang="de-CH" dirty="0"/>
              <a:t>Teilhaber nowhow solutions ag</a:t>
            </a:r>
          </a:p>
          <a:p>
            <a:endParaRPr lang="de-CH" dirty="0"/>
          </a:p>
          <a:p>
            <a:r>
              <a:rPr lang="de-CH" dirty="0"/>
              <a:t>Gregor Taeschler, </a:t>
            </a:r>
            <a:r>
              <a:rPr lang="de-CH" dirty="0" err="1"/>
              <a:t>dipl.</a:t>
            </a:r>
            <a:r>
              <a:rPr lang="de-CH" dirty="0"/>
              <a:t> Wirtschaftsprüfer </a:t>
            </a:r>
            <a:br>
              <a:rPr lang="de-CH" dirty="0"/>
            </a:br>
            <a:r>
              <a:rPr lang="de-CH" dirty="0"/>
              <a:t>und Geschäftsführer der TVS</a:t>
            </a:r>
          </a:p>
          <a:p>
            <a:endParaRPr lang="de-CH" dirty="0"/>
          </a:p>
          <a:p>
            <a:r>
              <a:rPr lang="de-CH" dirty="0"/>
              <a:t>Dr. med. vet. Kaspar Rohner, Tierarzt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88A4EA-BBF6-4E86-BBA9-65F12A48A2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14480" b="50000"/>
          <a:stretch/>
        </p:blipFill>
        <p:spPr>
          <a:xfrm>
            <a:off x="5537786" y="2325623"/>
            <a:ext cx="1577203" cy="132556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8392E08-A8C0-4DDC-A2A2-0E74FFC5E8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8" r="4475" b="25602"/>
          <a:stretch/>
        </p:blipFill>
        <p:spPr>
          <a:xfrm>
            <a:off x="7180187" y="3429000"/>
            <a:ext cx="1736552" cy="131945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46E43A4-F894-483C-9C6A-F54393F67E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4" r="25121" b="61890"/>
          <a:stretch/>
        </p:blipFill>
        <p:spPr>
          <a:xfrm>
            <a:off x="8446406" y="1246314"/>
            <a:ext cx="3154478" cy="115824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5D2D145-39EA-474F-8086-5A56DBFFCF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5129" y="4815653"/>
            <a:ext cx="1387563" cy="138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1DF301-1924-45AF-A489-0D17BBF89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Worum geht es beim Projekt vetdata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4284AC-E477-4515-8D9A-5F386807D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/>
              <a:t>Datenplattform für die </a:t>
            </a:r>
            <a:r>
              <a:rPr lang="de-CH" b="1" dirty="0">
                <a:solidFill>
                  <a:srgbClr val="0070C0"/>
                </a:solidFill>
              </a:rPr>
              <a:t>Schweizerische Tierärzteschaft</a:t>
            </a:r>
          </a:p>
          <a:p>
            <a:r>
              <a:rPr lang="de-CH" dirty="0"/>
              <a:t>Daten</a:t>
            </a:r>
            <a:r>
              <a:rPr lang="de-CH" b="1" dirty="0">
                <a:solidFill>
                  <a:srgbClr val="0070C0"/>
                </a:solidFill>
              </a:rPr>
              <a:t>austausch</a:t>
            </a:r>
            <a:r>
              <a:rPr lang="de-CH" dirty="0"/>
              <a:t>plattform mit </a:t>
            </a:r>
            <a:r>
              <a:rPr lang="de-CH" b="1" dirty="0">
                <a:solidFill>
                  <a:srgbClr val="0070C0"/>
                </a:solidFill>
              </a:rPr>
              <a:t>Schnittstellen</a:t>
            </a:r>
            <a:r>
              <a:rPr lang="de-CH" dirty="0"/>
              <a:t> für und zwischen</a:t>
            </a:r>
          </a:p>
          <a:p>
            <a:pPr lvl="1"/>
            <a:r>
              <a:rPr lang="de-CH" dirty="0"/>
              <a:t>Industrieunternehmen </a:t>
            </a:r>
          </a:p>
          <a:p>
            <a:pPr lvl="1"/>
            <a:r>
              <a:rPr lang="de-CH" dirty="0"/>
              <a:t>Tierärzteschaft </a:t>
            </a:r>
          </a:p>
          <a:p>
            <a:pPr lvl="1"/>
            <a:r>
              <a:rPr lang="de-CH" dirty="0"/>
              <a:t>TVS / Vetpoint</a:t>
            </a:r>
          </a:p>
          <a:p>
            <a:pPr lvl="1"/>
            <a:r>
              <a:rPr lang="de-CH" dirty="0"/>
              <a:t>Praxissoftwareanbieter / Buchhaltungssoftware etc.</a:t>
            </a:r>
          </a:p>
          <a:p>
            <a:r>
              <a:rPr lang="de-CH" dirty="0"/>
              <a:t>Zentrale </a:t>
            </a:r>
            <a:r>
              <a:rPr lang="de-CH" b="1" dirty="0">
                <a:solidFill>
                  <a:srgbClr val="0070C0"/>
                </a:solidFill>
              </a:rPr>
              <a:t>Informationsplattform</a:t>
            </a:r>
            <a:r>
              <a:rPr lang="de-CH" dirty="0"/>
              <a:t> für Tierärzteschaft </a:t>
            </a:r>
            <a:r>
              <a:rPr lang="de-CH" b="1" dirty="0">
                <a:solidFill>
                  <a:srgbClr val="0070C0"/>
                </a:solidFill>
              </a:rPr>
              <a:t>«</a:t>
            </a:r>
            <a:r>
              <a:rPr lang="de-CH" b="1" dirty="0" err="1">
                <a:solidFill>
                  <a:srgbClr val="0070C0"/>
                </a:solidFill>
              </a:rPr>
              <a:t>my</a:t>
            </a:r>
            <a:r>
              <a:rPr lang="de-CH" b="1" dirty="0">
                <a:solidFill>
                  <a:srgbClr val="0070C0"/>
                </a:solidFill>
              </a:rPr>
              <a:t>-vetdata»</a:t>
            </a:r>
          </a:p>
          <a:p>
            <a:r>
              <a:rPr lang="de-CH" dirty="0"/>
              <a:t>Zentrale </a:t>
            </a:r>
            <a:r>
              <a:rPr lang="de-CH" b="1" dirty="0">
                <a:solidFill>
                  <a:srgbClr val="0070C0"/>
                </a:solidFill>
              </a:rPr>
              <a:t>Backup- und Archivierungs-Lösung </a:t>
            </a:r>
            <a:r>
              <a:rPr lang="de-CH" dirty="0"/>
              <a:t>welche die gesetzlichen Anforderungen der Geschäftsbücherverordnung und des Datenschutzgesetzes erfüllt</a:t>
            </a:r>
          </a:p>
          <a:p>
            <a:r>
              <a:rPr lang="de-CH" b="1" dirty="0">
                <a:solidFill>
                  <a:srgbClr val="0070C0"/>
                </a:solidFill>
              </a:rPr>
              <a:t>Schweizer</a:t>
            </a:r>
            <a:r>
              <a:rPr lang="de-CH" dirty="0"/>
              <a:t> Lösung </a:t>
            </a:r>
          </a:p>
        </p:txBody>
      </p:sp>
    </p:spTree>
    <p:extLst>
      <p:ext uri="{BB962C8B-B14F-4D97-AF65-F5344CB8AC3E}">
        <p14:creationId xmlns:p14="http://schemas.microsoft.com/office/powerpoint/2010/main" val="2726386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AFCCCE5-7C84-41F5-922B-2C4141668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" t="8367" r="601" b="1907"/>
          <a:stretch/>
        </p:blipFill>
        <p:spPr>
          <a:xfrm>
            <a:off x="1853494" y="44666"/>
            <a:ext cx="8062666" cy="6049330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30B8351-3F7B-4FCF-ADB1-E358E8D7F6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464" t="18617" r="-14888" b="19999"/>
          <a:stretch/>
        </p:blipFill>
        <p:spPr>
          <a:xfrm>
            <a:off x="4788747" y="1689366"/>
            <a:ext cx="1862666" cy="28844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90C2C47-6E1D-4951-8ED5-7422A0201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695" y="167942"/>
            <a:ext cx="1347894" cy="49440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F6BF13E-1BE8-4798-8B6D-476BA85572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920" y="5461666"/>
            <a:ext cx="1415627" cy="37577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EC075C-35D9-4E2E-9DC0-0E4204446D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65" t="18618" r="9304" b="19395"/>
          <a:stretch/>
        </p:blipFill>
        <p:spPr>
          <a:xfrm>
            <a:off x="4924425" y="2141803"/>
            <a:ext cx="737710" cy="1727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2EAFB37D-B534-4A9D-9591-E3AB50846AEC}"/>
              </a:ext>
            </a:extLst>
          </p:cNvPr>
          <p:cNvSpPr/>
          <p:nvPr/>
        </p:nvSpPr>
        <p:spPr>
          <a:xfrm>
            <a:off x="4448175" y="1977813"/>
            <a:ext cx="2428875" cy="2298912"/>
          </a:xfrm>
          <a:prstGeom prst="rect">
            <a:avLst/>
          </a:prstGeom>
          <a:solidFill>
            <a:schemeClr val="accent1">
              <a:alpha val="0"/>
            </a:schemeClr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123B6C7-004A-48A8-8890-75159859F800}"/>
              </a:ext>
            </a:extLst>
          </p:cNvPr>
          <p:cNvSpPr txBox="1"/>
          <p:nvPr/>
        </p:nvSpPr>
        <p:spPr>
          <a:xfrm>
            <a:off x="2432543" y="862368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>
                <a:solidFill>
                  <a:srgbClr val="FF0000"/>
                </a:solidFill>
              </a:rPr>
              <a:t>Phase 1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D7FA78BC-0CDA-4F37-8F36-BE23376EAA77}"/>
              </a:ext>
            </a:extLst>
          </p:cNvPr>
          <p:cNvCxnSpPr>
            <a:cxnSpLocks/>
          </p:cNvCxnSpPr>
          <p:nvPr/>
        </p:nvCxnSpPr>
        <p:spPr>
          <a:xfrm>
            <a:off x="3829050" y="1447143"/>
            <a:ext cx="466725" cy="457857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5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80A00-0121-427C-839D-8AD1F9762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Projektverlauf - Phasen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770E40-DAE1-41BC-9248-1B256C0B8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CH" b="1" dirty="0">
                <a:solidFill>
                  <a:srgbClr val="FF0000"/>
                </a:solidFill>
              </a:rPr>
              <a:t>Phase 1</a:t>
            </a:r>
          </a:p>
          <a:p>
            <a:pPr lvl="1"/>
            <a:r>
              <a:rPr lang="de-CH" dirty="0">
                <a:solidFill>
                  <a:srgbClr val="0070C0"/>
                </a:solidFill>
              </a:rPr>
              <a:t>Erneuerung</a:t>
            </a:r>
            <a:r>
              <a:rPr lang="de-CH" dirty="0"/>
              <a:t> der </a:t>
            </a:r>
            <a:r>
              <a:rPr lang="de-CH" dirty="0">
                <a:solidFill>
                  <a:srgbClr val="0070C0"/>
                </a:solidFill>
              </a:rPr>
              <a:t>Dokumentenanlieferung</a:t>
            </a:r>
            <a:r>
              <a:rPr lang="de-CH" dirty="0"/>
              <a:t> (Lieferantenrechnungen) an vetdata/TVS in strukturierter Form</a:t>
            </a:r>
          </a:p>
          <a:p>
            <a:pPr lvl="1"/>
            <a:r>
              <a:rPr lang="de-CH" dirty="0"/>
              <a:t>Höherer </a:t>
            </a:r>
            <a:r>
              <a:rPr lang="de-CH" dirty="0">
                <a:solidFill>
                  <a:srgbClr val="0070C0"/>
                </a:solidFill>
              </a:rPr>
              <a:t>Automatisierungsgrad</a:t>
            </a:r>
            <a:r>
              <a:rPr lang="de-CH" dirty="0"/>
              <a:t> des Dokumentenaustausches zwischen Industrie/Tierärzteschaft/TVS</a:t>
            </a:r>
          </a:p>
          <a:p>
            <a:pPr lvl="1"/>
            <a:r>
              <a:rPr lang="de-CH" dirty="0"/>
              <a:t>Lancierung </a:t>
            </a:r>
            <a:r>
              <a:rPr lang="de-CH" dirty="0" err="1">
                <a:solidFill>
                  <a:srgbClr val="0070C0"/>
                </a:solidFill>
              </a:rPr>
              <a:t>my</a:t>
            </a:r>
            <a:r>
              <a:rPr lang="de-CH" dirty="0">
                <a:solidFill>
                  <a:srgbClr val="0070C0"/>
                </a:solidFill>
              </a:rPr>
              <a:t>-vetdata</a:t>
            </a:r>
            <a:r>
              <a:rPr lang="de-CH" dirty="0"/>
              <a:t> Plattform </a:t>
            </a:r>
          </a:p>
          <a:p>
            <a:pPr lvl="2"/>
            <a:r>
              <a:rPr lang="de-CH" dirty="0"/>
              <a:t>Jederzeit aktueller Kontoauszug aus dem TVS-Konto</a:t>
            </a:r>
          </a:p>
          <a:p>
            <a:pPr lvl="2"/>
            <a:r>
              <a:rPr lang="de-CH" dirty="0"/>
              <a:t>Zugang auf sämtliche Dokumente </a:t>
            </a:r>
          </a:p>
          <a:p>
            <a:pPr lvl="2"/>
            <a:r>
              <a:rPr lang="de-CH" dirty="0"/>
              <a:t>Filterfunktionen</a:t>
            </a:r>
          </a:p>
          <a:p>
            <a:pPr lvl="2"/>
            <a:r>
              <a:rPr lang="de-CH" dirty="0"/>
              <a:t>Freigabefunktionen (z.B. für Apothekenkontrollen, Treuhänder etc.)</a:t>
            </a:r>
          </a:p>
          <a:p>
            <a:pPr lvl="2"/>
            <a:r>
              <a:rPr lang="de-CH" dirty="0"/>
              <a:t>Parametrisierbare Komfortfunktionen wie automatisierte Information über neue Rechnungen etc.</a:t>
            </a:r>
          </a:p>
          <a:p>
            <a:pPr lvl="1"/>
            <a:endParaRPr lang="de-CH" dirty="0"/>
          </a:p>
          <a:p>
            <a:pPr lvl="1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89855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E63D6-6211-4603-8BAF-6031BCA3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Projektverlauf - Phasen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4BA8A6-A5BD-461D-A6AA-685F4227D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/>
              <a:t>Phase 2</a:t>
            </a:r>
          </a:p>
          <a:p>
            <a:pPr lvl="1"/>
            <a:r>
              <a:rPr lang="de-CH" dirty="0"/>
              <a:t>Schnittstellen zu </a:t>
            </a:r>
            <a:r>
              <a:rPr lang="de-CH" dirty="0">
                <a:solidFill>
                  <a:srgbClr val="0070C0"/>
                </a:solidFill>
              </a:rPr>
              <a:t>Praxissoftware</a:t>
            </a:r>
          </a:p>
          <a:p>
            <a:pPr lvl="2"/>
            <a:r>
              <a:rPr lang="de-CH" dirty="0"/>
              <a:t>Möglichkeit der Automatisierung der Lagerführung</a:t>
            </a:r>
          </a:p>
          <a:p>
            <a:pPr lvl="2"/>
            <a:r>
              <a:rPr lang="de-CH" dirty="0"/>
              <a:t>Wareneingangskontrolle</a:t>
            </a:r>
          </a:p>
          <a:p>
            <a:pPr lvl="2"/>
            <a:r>
              <a:rPr lang="de-CH" dirty="0"/>
              <a:t>Preisaktualisierungen, Kalkulation</a:t>
            </a:r>
          </a:p>
          <a:p>
            <a:pPr lvl="2"/>
            <a:r>
              <a:rPr lang="de-CH" dirty="0"/>
              <a:t>etc.</a:t>
            </a:r>
          </a:p>
          <a:p>
            <a:pPr lvl="1"/>
            <a:r>
              <a:rPr lang="de-CH" dirty="0"/>
              <a:t>Schnittstellen zu </a:t>
            </a:r>
            <a:r>
              <a:rPr lang="de-CH" dirty="0">
                <a:solidFill>
                  <a:srgbClr val="0070C0"/>
                </a:solidFill>
              </a:rPr>
              <a:t>Buchhaltungssoftware</a:t>
            </a:r>
          </a:p>
          <a:p>
            <a:pPr lvl="2"/>
            <a:r>
              <a:rPr lang="de-CH" dirty="0"/>
              <a:t>Automatisierte Verbuchung der Lieferantenrechnungen</a:t>
            </a:r>
          </a:p>
          <a:p>
            <a:pPr lvl="2"/>
            <a:r>
              <a:rPr lang="de-CH" dirty="0"/>
              <a:t>Automatisierte Verbuchung weiterer Belege (z.B. von nicht TVS-Lieferanten)</a:t>
            </a:r>
          </a:p>
          <a:p>
            <a:pPr lvl="2"/>
            <a:endParaRPr lang="de-CH" dirty="0"/>
          </a:p>
          <a:p>
            <a:pPr lvl="1"/>
            <a:r>
              <a:rPr lang="de-CH" dirty="0"/>
              <a:t>Anbindung an </a:t>
            </a:r>
            <a:r>
              <a:rPr lang="de-CH" dirty="0">
                <a:solidFill>
                  <a:srgbClr val="0070C0"/>
                </a:solidFill>
              </a:rPr>
              <a:t>DMS</a:t>
            </a:r>
            <a:r>
              <a:rPr lang="de-CH" dirty="0"/>
              <a:t> (Dokumentenmanagementsysteme)</a:t>
            </a:r>
          </a:p>
          <a:p>
            <a:pPr lvl="2"/>
            <a:r>
              <a:rPr lang="de-CH" dirty="0"/>
              <a:t>Kombination mit verschiedenen DMS möglich</a:t>
            </a:r>
          </a:p>
          <a:p>
            <a:pPr lvl="2"/>
            <a:r>
              <a:rPr lang="de-CH" dirty="0"/>
              <a:t>Ablage eigener Dokumente in verschiedensten Formaten</a:t>
            </a:r>
          </a:p>
          <a:p>
            <a:pPr lvl="1"/>
            <a:endParaRPr lang="de-CH" dirty="0"/>
          </a:p>
          <a:p>
            <a:pPr lvl="1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968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D93F4-0CD1-45AD-BD69-23AA50A11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Zeitplan Phase 1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0E28E2F8-A313-4C84-830D-00875E064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410303"/>
              </p:ext>
            </p:extLst>
          </p:nvPr>
        </p:nvGraphicFramePr>
        <p:xfrm>
          <a:off x="838200" y="1825625"/>
          <a:ext cx="10515602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350">
                  <a:extLst>
                    <a:ext uri="{9D8B030D-6E8A-4147-A177-3AD203B41FA5}">
                      <a16:colId xmlns:a16="http://schemas.microsoft.com/office/drawing/2014/main" val="4111791867"/>
                    </a:ext>
                  </a:extLst>
                </a:gridCol>
                <a:gridCol w="926145">
                  <a:extLst>
                    <a:ext uri="{9D8B030D-6E8A-4147-A177-3AD203B41FA5}">
                      <a16:colId xmlns:a16="http://schemas.microsoft.com/office/drawing/2014/main" val="3023238754"/>
                    </a:ext>
                  </a:extLst>
                </a:gridCol>
                <a:gridCol w="1750594">
                  <a:extLst>
                    <a:ext uri="{9D8B030D-6E8A-4147-A177-3AD203B41FA5}">
                      <a16:colId xmlns:a16="http://schemas.microsoft.com/office/drawing/2014/main" val="3006208346"/>
                    </a:ext>
                  </a:extLst>
                </a:gridCol>
                <a:gridCol w="5909513">
                  <a:extLst>
                    <a:ext uri="{9D8B030D-6E8A-4147-A177-3AD203B41FA5}">
                      <a16:colId xmlns:a16="http://schemas.microsoft.com/office/drawing/2014/main" val="1367519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Termin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neuer Termin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Teilschritt</a:t>
                      </a:r>
                    </a:p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711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Juni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CH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Detailspezifikation für Lieferantenschnittstelle inkl. WSDL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673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Juni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CH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testbereite Applikation </a:t>
                      </a:r>
                      <a:r>
                        <a:rPr lang="de-CH" dirty="0" err="1"/>
                        <a:t>my</a:t>
                      </a:r>
                      <a:r>
                        <a:rPr lang="de-CH" dirty="0"/>
                        <a:t>-vetdata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678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Juli – August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de-CH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de-CH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Juli – Dezember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/>
                        <a:t>Testing</a:t>
                      </a:r>
                      <a:r>
                        <a:rPr lang="de-CH" dirty="0"/>
                        <a:t> der Lieferantenschnittstelle und Applikation </a:t>
                      </a:r>
                      <a:r>
                        <a:rPr lang="de-CH" dirty="0" err="1"/>
                        <a:t>my</a:t>
                      </a:r>
                      <a:r>
                        <a:rPr lang="de-CH" dirty="0"/>
                        <a:t>-vetdata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160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September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de-CH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de-CH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Januar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Produktivbetrieb mit Pilotkunden (zeitliche Verzögerung bei der Datenanlieferung)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023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Oktober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offen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Juni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Produktivbetrieb breitflächig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357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November bis Dezember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offen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Juni 2021 bis Juni 2022</a:t>
                      </a:r>
                    </a:p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laufende Umstellung der Datenlieferung aller Lieferanten auf das neue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46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Dezember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offen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Juni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b="1" dirty="0"/>
                        <a:t>alle</a:t>
                      </a:r>
                      <a:r>
                        <a:rPr lang="de-CH" dirty="0"/>
                        <a:t> Lieferanten mit entsprechender Datenanlieferung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035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428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94E58C-C776-46FA-915F-45A069D9C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Informationen über aktuellen Projektstand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DE06C4-11C6-4842-A224-872C9A57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81805" cy="4351338"/>
          </a:xfrm>
        </p:spPr>
        <p:txBody>
          <a:bodyPr>
            <a:normAutofit/>
          </a:bodyPr>
          <a:lstStyle/>
          <a:p>
            <a:r>
              <a:rPr lang="de-CH" dirty="0"/>
              <a:t>Erste Version </a:t>
            </a:r>
            <a:r>
              <a:rPr lang="de-CH" dirty="0" err="1">
                <a:solidFill>
                  <a:srgbClr val="0070C0"/>
                </a:solidFill>
              </a:rPr>
              <a:t>my-vetdata</a:t>
            </a:r>
            <a:r>
              <a:rPr lang="de-CH" dirty="0"/>
              <a:t> verfügbar in Testversion</a:t>
            </a:r>
          </a:p>
          <a:p>
            <a:r>
              <a:rPr lang="de-CH" dirty="0"/>
              <a:t>Wichtigste Komponenten</a:t>
            </a:r>
          </a:p>
          <a:p>
            <a:pPr lvl="1"/>
            <a:r>
              <a:rPr lang="de-CH" dirty="0"/>
              <a:t>Lieferantenrechnungen</a:t>
            </a:r>
          </a:p>
          <a:p>
            <a:pPr lvl="1"/>
            <a:r>
              <a:rPr lang="de-CH" dirty="0"/>
              <a:t>TVS Kontobrowser</a:t>
            </a:r>
          </a:p>
          <a:p>
            <a:pPr lvl="1"/>
            <a:r>
              <a:rPr lang="de-CH" dirty="0"/>
              <a:t>Dokumentenarchiv</a:t>
            </a:r>
          </a:p>
          <a:p>
            <a:pPr lvl="1"/>
            <a:r>
              <a:rPr lang="de-CH" dirty="0"/>
              <a:t>Notifikationsmöglichkeiten (z.B. bei Rechnungseingang)</a:t>
            </a:r>
          </a:p>
          <a:p>
            <a:pPr lvl="1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41976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</Words>
  <Application>Microsoft Office PowerPoint</Application>
  <PresentationFormat>Breitbild</PresentationFormat>
  <Paragraphs>149</Paragraphs>
  <Slides>20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</vt:lpstr>
      <vt:lpstr>ein Projekt der  kmudata ag</vt:lpstr>
      <vt:lpstr>Was sind die Ziele von kmudata</vt:lpstr>
      <vt:lpstr>Wer steht hinter kmudata bzw. vetdata</vt:lpstr>
      <vt:lpstr>Worum geht es beim Projekt vetdata</vt:lpstr>
      <vt:lpstr>PowerPoint-Präsentation</vt:lpstr>
      <vt:lpstr>Projektverlauf - Phasen</vt:lpstr>
      <vt:lpstr>Projektverlauf - Phasen</vt:lpstr>
      <vt:lpstr>Zeitplan Phase 1</vt:lpstr>
      <vt:lpstr>Informationen über aktuellen Projektstand</vt:lpstr>
      <vt:lpstr>Lieferantenrechnungen</vt:lpstr>
      <vt:lpstr>Suche nach Details in Rechnungen</vt:lpstr>
      <vt:lpstr>TVS Kontobrowser</vt:lpstr>
      <vt:lpstr>Dokumentenarchiv</vt:lpstr>
      <vt:lpstr>Dateien ins Dokumentenarchiv hochladen</vt:lpstr>
      <vt:lpstr>Einstellungen / Benutzer</vt:lpstr>
      <vt:lpstr>Informationen über aktuellen Projektstand</vt:lpstr>
      <vt:lpstr>Anliegen seitens kmudata / vetdata</vt:lpstr>
      <vt:lpstr>Vorteile für Lieferanten</vt:lpstr>
      <vt:lpstr>Vorteile für Tierärzteschaft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Projekt der  kmudata ag</dc:title>
  <dc:creator>Gregor Taeschler</dc:creator>
  <cp:lastModifiedBy>Gregor Taeschler</cp:lastModifiedBy>
  <cp:revision>44</cp:revision>
  <dcterms:created xsi:type="dcterms:W3CDTF">2020-10-28T20:30:08Z</dcterms:created>
  <dcterms:modified xsi:type="dcterms:W3CDTF">2020-11-13T06:08:33Z</dcterms:modified>
</cp:coreProperties>
</file>